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3C8A"/>
    <a:srgbClr val="C6C6E2"/>
    <a:srgbClr val="293C89"/>
    <a:srgbClr val="A4B4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1" autoAdjust="0"/>
    <p:restoredTop sz="94694"/>
  </p:normalViewPr>
  <p:slideViewPr>
    <p:cSldViewPr snapToGrid="0">
      <p:cViewPr varScale="1">
        <p:scale>
          <a:sx n="138" d="100"/>
          <a:sy n="138" d="100"/>
        </p:scale>
        <p:origin x="87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F015A-C6A5-4638-971A-C844DE92B0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DA3A45-05C7-5A5D-3354-D85C5737F0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7ACF52-DBED-0838-5BFA-41D548618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2A25-166E-4555-A291-FDA47CB94FFC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093F57-6DEB-2B7C-5CCF-97775172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F07DF-19BA-5573-9818-BCCE740B4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01988-F23B-4469-8490-3186CE60237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3895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F0FCE-5D08-CCCF-DA05-CA235260D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3B3CBB-61C2-4EF7-B8BF-4E040D3664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9281E3-B893-3246-7450-32EC4F0D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2A25-166E-4555-A291-FDA47CB94FFC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38D941-B0F3-8250-E581-369302EC5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6284C8-8B74-6131-875E-8FA1FD88F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01988-F23B-4469-8490-3186CE60237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167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1678A3-1D27-7259-488E-4646F0EF0C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9AA504-F2EF-5EA8-5E14-BB65DF8624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8913E1-135E-B5AE-8E88-028984886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2A25-166E-4555-A291-FDA47CB94FFC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05526-9ECE-15AE-B96C-81ACF854C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0E6628-C2AE-7640-241F-ECAE2A396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01988-F23B-4469-8490-3186CE60237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091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510B4-BAE7-19BD-AFAC-F248B1A54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9CC74-9E76-BD03-08E8-B3E1B3D854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34962A-2462-CB47-C638-724269742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2A25-166E-4555-A291-FDA47CB94FFC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E985E8-6AB9-A09B-0B04-EECF39C8A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0119C3-D8DE-3ADF-3E25-A4A145BF4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01988-F23B-4469-8490-3186CE60237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016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3B463-8E1E-A9F2-EB6F-4FA800349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09E31B-0FBA-69B3-9004-1EB34E2FB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9A5EEB-3EA1-5F18-DE1E-8DB79961C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2A25-166E-4555-A291-FDA47CB94FFC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608BB7-1B5D-279A-A9BF-51745F217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E46E09-A647-59B6-BD6E-A96CBD968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01988-F23B-4469-8490-3186CE60237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233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11E3B-9854-D999-D2FA-2950154F8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2C678-8D70-55A9-AC8B-2F7AEA066E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C85C7D-E4D1-0DD0-4E88-F7A8D113FF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7D403F-61DA-B231-6D83-39E392390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2A25-166E-4555-A291-FDA47CB94FFC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616DC6-4378-7DB1-BD10-209ACB095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4B6BC7-D4A9-2995-21EC-A29223E0B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01988-F23B-4469-8490-3186CE60237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6651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70F1F-4551-682B-EAAD-7933A7469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2C8B87-82B1-8045-A22A-A7ED01FC44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242B2D-7C62-139F-F8F1-650D06393D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A062FA-A9D4-2FD5-3825-42A915FBBF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A60FD1-D8EF-8710-AF70-040E9CCAE2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3ED18E-664B-F9B1-20A8-32979FC1A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2A25-166E-4555-A291-FDA47CB94FFC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CCF113-A9B4-BC60-2584-FF432FD16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FBD828-1C74-2B59-D004-2F604072C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01988-F23B-4469-8490-3186CE60237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668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71604-5C64-4D8F-DF02-DBDED8F3B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38B24B-D798-A2F3-5AA0-6CD556886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2A25-166E-4555-A291-FDA47CB94FFC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F9738C-9BFF-B0D7-4285-CC010E454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2141CE-99C7-E74F-74C4-B7BD5B10E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01988-F23B-4469-8490-3186CE60237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8655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E91C6B-FD1C-E750-F8D9-E0C006564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2A25-166E-4555-A291-FDA47CB94FFC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9C295C-7451-1CC8-26C7-8CFFED97E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365620-4E30-0388-F5A5-8C241FB50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01988-F23B-4469-8490-3186CE60237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3080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0998F-42EF-9E39-3B9C-36E8F0964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A397FA-F49B-18FF-F3F8-8A06449D2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D2F2F0-DBC4-0845-FBD8-1775335B4F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B3AE77-D899-9BDD-D729-1F81E221A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2A25-166E-4555-A291-FDA47CB94FFC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FA342B-165D-2272-C1BB-E23E47511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26255C-9744-6112-4C95-C2B29ABD7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01988-F23B-4469-8490-3186CE60237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7365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03884-BF0C-18B8-BA76-BC5613CD0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4FE441-ECA2-8FFC-83E9-52A04927D7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A96D18-CD84-818C-D5A1-D357948E84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8A78D0-D60A-4995-64EE-6A5F422BA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2A25-166E-4555-A291-FDA47CB94FFC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1D436D-59C0-EFBE-2CEF-F078717A5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71B163-0AE3-D03B-0D59-B9BD8D81C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01988-F23B-4469-8490-3186CE60237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7780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Ein Bild, das Text, Screenshot enthält.&#10;&#10;Automatisch generierte Beschreibung">
            <a:extLst>
              <a:ext uri="{FF2B5EF4-FFF2-40B4-BE49-F238E27FC236}">
                <a16:creationId xmlns:a16="http://schemas.microsoft.com/office/drawing/2014/main" id="{93160F57-6DB1-7108-FBF6-42F138CC704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435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9BDF15-3060-EAF1-1357-723D77646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20000"/>
            <a:ext cx="7886700" cy="99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BB794A-8BC6-1B5E-BA52-CC40D003F9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00000"/>
            <a:ext cx="7886700" cy="288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31F460-ED15-C598-472D-820F421489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40B32A25-166E-4555-A291-FDA47CB94FFC}" type="datetimeFigureOut">
              <a:rPr lang="en-GB" smtClean="0"/>
              <a:pPr/>
              <a:t>06/08/2026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B5EFEA-0C9E-7D3E-93FE-FB73CDF0B9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9A7B9A-B0AB-FE88-3D66-93A92DEB16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80000" y="4767263"/>
            <a:ext cx="10800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98701988-F23B-4469-8490-3186CE602370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0368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3390BC-B402-9AD2-4E0F-6BBF87D2F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Declaration of conflict of interest</a:t>
            </a:r>
            <a:endParaRPr lang="en-GB" dirty="0"/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5E3ADFF9-75F4-A8B0-8C00-E0245D0F52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4954468"/>
              </p:ext>
            </p:extLst>
          </p:nvPr>
        </p:nvGraphicFramePr>
        <p:xfrm>
          <a:off x="628650" y="1850630"/>
          <a:ext cx="8058150" cy="2457649"/>
        </p:xfrm>
        <a:graphic>
          <a:graphicData uri="http://schemas.openxmlformats.org/drawingml/2006/table">
            <a:tbl>
              <a:tblPr firstRow="1" bandRow="1">
                <a:solidFill>
                  <a:schemeClr val="accent2">
                    <a:lumMod val="60000"/>
                    <a:lumOff val="40000"/>
                  </a:schemeClr>
                </a:solidFill>
                <a:tableStyleId>{5C22544A-7EE6-4342-B048-85BDC9FD1C3A}</a:tableStyleId>
              </a:tblPr>
              <a:tblGrid>
                <a:gridCol w="48508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73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4035">
                <a:tc>
                  <a:txBody>
                    <a:bodyPr/>
                    <a:lstStyle/>
                    <a:p>
                      <a:r>
                        <a:rPr lang="de-AT" sz="1400" dirty="0">
                          <a:solidFill>
                            <a:srgbClr val="293C8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Type of </a:t>
                      </a:r>
                      <a:r>
                        <a:rPr lang="de-AT" sz="1400" dirty="0" err="1">
                          <a:solidFill>
                            <a:srgbClr val="293C8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affiliation</a:t>
                      </a:r>
                      <a:r>
                        <a:rPr lang="de-AT" sz="1400" dirty="0">
                          <a:solidFill>
                            <a:srgbClr val="293C8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/ </a:t>
                      </a:r>
                      <a:r>
                        <a:rPr lang="de-AT" sz="1400" dirty="0" err="1">
                          <a:solidFill>
                            <a:srgbClr val="293C8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financial</a:t>
                      </a:r>
                      <a:r>
                        <a:rPr lang="de-AT" sz="1400" dirty="0">
                          <a:solidFill>
                            <a:srgbClr val="293C8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AT" sz="1400" dirty="0" err="1">
                          <a:solidFill>
                            <a:srgbClr val="293C8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interest</a:t>
                      </a:r>
                      <a:endParaRPr lang="de-AT" sz="1400" dirty="0">
                        <a:solidFill>
                          <a:srgbClr val="293C8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41" marR="91441" marT="34296" marB="34296" anchor="ctr">
                    <a:solidFill>
                      <a:srgbClr val="C6C6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sz="1400" dirty="0">
                          <a:solidFill>
                            <a:srgbClr val="293C89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Company</a:t>
                      </a:r>
                    </a:p>
                  </a:txBody>
                  <a:tcPr marL="91441" marR="91441" marT="34296" marB="34296" anchor="ctr">
                    <a:solidFill>
                      <a:srgbClr val="C6C6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06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Employment full time / part time:</a:t>
                      </a:r>
                      <a:endParaRPr lang="de-AT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41" marR="91441" marT="34296" marB="34296" anchor="ctr"/>
                </a:tc>
                <a:tc>
                  <a:txBody>
                    <a:bodyPr/>
                    <a:lstStyle/>
                    <a:p>
                      <a:r>
                        <a:rPr lang="de-AT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Company </a:t>
                      </a:r>
                      <a:r>
                        <a:rPr lang="de-AT" sz="14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name</a:t>
                      </a:r>
                      <a:r>
                        <a:rPr lang="de-AT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/None</a:t>
                      </a:r>
                    </a:p>
                  </a:txBody>
                  <a:tcPr marL="91441" marR="91441" marT="34296" marB="34296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639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Receipt of grants/research supports:</a:t>
                      </a:r>
                      <a:endParaRPr lang="de-AT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41" marR="91441" marT="34296" marB="34296" anchor="ctr"/>
                </a:tc>
                <a:tc>
                  <a:txBody>
                    <a:bodyPr/>
                    <a:lstStyle/>
                    <a:p>
                      <a:r>
                        <a:rPr lang="de-AT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Company </a:t>
                      </a:r>
                      <a:r>
                        <a:rPr lang="de-AT" sz="14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name</a:t>
                      </a:r>
                      <a:r>
                        <a:rPr lang="de-AT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/None</a:t>
                      </a:r>
                    </a:p>
                  </a:txBody>
                  <a:tcPr marL="91441" marR="91441" marT="34296" marB="34296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06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Receipt of honoraria or consultation fees:</a:t>
                      </a:r>
                      <a:endParaRPr lang="de-AT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41" marR="91441" marT="34296" marB="34296" anchor="ctr"/>
                </a:tc>
                <a:tc>
                  <a:txBody>
                    <a:bodyPr/>
                    <a:lstStyle/>
                    <a:p>
                      <a:r>
                        <a:rPr lang="de-AT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Company </a:t>
                      </a:r>
                      <a:r>
                        <a:rPr lang="de-AT" sz="14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name</a:t>
                      </a:r>
                      <a:r>
                        <a:rPr lang="de-AT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/None</a:t>
                      </a:r>
                    </a:p>
                  </a:txBody>
                  <a:tcPr marL="91441" marR="91441" marT="34296" marB="34296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06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Participation in a company sponsored speaker’s bureau:</a:t>
                      </a:r>
                      <a:endParaRPr lang="de-AT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41" marR="91441" marT="34296" marB="34296" anchor="ctr"/>
                </a:tc>
                <a:tc>
                  <a:txBody>
                    <a:bodyPr/>
                    <a:lstStyle/>
                    <a:p>
                      <a:r>
                        <a:rPr lang="de-AT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Company </a:t>
                      </a:r>
                      <a:r>
                        <a:rPr lang="de-AT" sz="14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name</a:t>
                      </a:r>
                      <a:r>
                        <a:rPr lang="de-AT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/None</a:t>
                      </a:r>
                    </a:p>
                  </a:txBody>
                  <a:tcPr marL="91441" marR="91441" marT="34296" marB="34296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66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Stock shareholder:</a:t>
                      </a:r>
                      <a:endParaRPr lang="de-AT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41" marR="91441" marT="34296" marB="34296" anchor="ctr"/>
                </a:tc>
                <a:tc>
                  <a:txBody>
                    <a:bodyPr/>
                    <a:lstStyle/>
                    <a:p>
                      <a:r>
                        <a:rPr lang="de-AT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Company </a:t>
                      </a:r>
                      <a:r>
                        <a:rPr lang="de-AT" sz="14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name</a:t>
                      </a:r>
                      <a:r>
                        <a:rPr lang="de-AT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/None</a:t>
                      </a:r>
                    </a:p>
                  </a:txBody>
                  <a:tcPr marL="91441" marR="91441" marT="34296" marB="34296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7060">
                <a:tc>
                  <a:txBody>
                    <a:bodyPr/>
                    <a:lstStyle/>
                    <a:p>
                      <a:r>
                        <a:rPr lang="en-US" sz="140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Spouse/partner:</a:t>
                      </a:r>
                      <a:endParaRPr lang="de-AT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41" marR="91441" marT="34296" marB="34296" anchor="ctr"/>
                </a:tc>
                <a:tc>
                  <a:txBody>
                    <a:bodyPr/>
                    <a:lstStyle/>
                    <a:p>
                      <a:r>
                        <a:rPr lang="de-AT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Company </a:t>
                      </a:r>
                      <a:r>
                        <a:rPr lang="de-AT" sz="14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name</a:t>
                      </a:r>
                      <a:r>
                        <a:rPr lang="de-AT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/None</a:t>
                      </a:r>
                    </a:p>
                  </a:txBody>
                  <a:tcPr marL="91441" marR="91441" marT="34296" marB="34296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70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Other support (</a:t>
                      </a:r>
                      <a:r>
                        <a:rPr lang="de-AT" sz="1400" kern="1200" dirty="0" err="1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please</a:t>
                      </a:r>
                      <a:r>
                        <a:rPr lang="de-AT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AT" sz="1400" kern="1200" dirty="0" err="1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specify</a:t>
                      </a:r>
                      <a:r>
                        <a:rPr lang="de-AT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):</a:t>
                      </a:r>
                    </a:p>
                  </a:txBody>
                  <a:tcPr marL="91441" marR="91441" marT="34296" marB="34296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Company </a:t>
                      </a:r>
                      <a:r>
                        <a:rPr lang="de-AT" sz="14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name</a:t>
                      </a:r>
                      <a:r>
                        <a:rPr lang="de-AT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/None</a:t>
                      </a:r>
                    </a:p>
                  </a:txBody>
                  <a:tcPr marL="91441" marR="91441" marT="34296" marB="34296" anchor="ctr"/>
                </a:tc>
                <a:extLst>
                  <a:ext uri="{0D108BD9-81ED-4DB2-BD59-A6C34878D82A}">
                    <a16:rowId xmlns:a16="http://schemas.microsoft.com/office/drawing/2014/main" val="19273488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5327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</Words>
  <Application>Microsoft Office PowerPoint</Application>
  <PresentationFormat>Bildschirmpräsentation (16:9)</PresentationFormat>
  <Paragraphs>17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Open Sans</vt:lpstr>
      <vt:lpstr>Office Theme</vt:lpstr>
      <vt:lpstr>Declaration of conflict of interest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Anja Bunderla</dc:creator>
  <cp:keywords/>
  <dc:description/>
  <cp:lastModifiedBy>Lydia Schnedl</cp:lastModifiedBy>
  <cp:revision>8</cp:revision>
  <dcterms:created xsi:type="dcterms:W3CDTF">2025-01-22T15:04:19Z</dcterms:created>
  <dcterms:modified xsi:type="dcterms:W3CDTF">2026-08-06T08:02:49Z</dcterms:modified>
  <cp:category/>
</cp:coreProperties>
</file>